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84" r:id="rId4"/>
    <p:sldId id="263" r:id="rId5"/>
    <p:sldId id="260" r:id="rId6"/>
    <p:sldId id="261" r:id="rId7"/>
    <p:sldId id="283" r:id="rId8"/>
    <p:sldId id="265" r:id="rId9"/>
    <p:sldId id="294" r:id="rId10"/>
    <p:sldId id="293" r:id="rId11"/>
    <p:sldId id="292" r:id="rId12"/>
    <p:sldId id="291" r:id="rId13"/>
    <p:sldId id="290" r:id="rId14"/>
    <p:sldId id="289" r:id="rId15"/>
    <p:sldId id="287" r:id="rId16"/>
    <p:sldId id="286" r:id="rId17"/>
    <p:sldId id="259" r:id="rId18"/>
  </p:sldIdLst>
  <p:sldSz cx="12192000" cy="6858000"/>
  <p:notesSz cx="6858000" cy="9144000"/>
  <p:embeddedFontLst>
    <p:embeddedFont>
      <p:font typeface="Libre Baskerville" panose="02000000000000000000" pitchFamily="2" charset="0"/>
      <p:regular r:id="rId20"/>
      <p:bold r:id="rId21"/>
      <p: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4HmEECUlll0m8HTY06QsqsmZG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A7BD0-7B82-3586-C2B8-19FFDEB872ED}" v="3" dt="2025-09-26T11:09:32.280"/>
    <p1510:client id="{1BC7770F-56A6-2D43-A42C-E6A9C7E2C596}" v="80" dt="2025-09-25T11:57:55.158"/>
    <p1510:client id="{9F0DF8CC-6127-EDB8-D4DE-C4E7DE2DA29F}" v="217" dt="2025-09-27T11:44:10.542"/>
    <p1510:client id="{A72C89BE-CCB3-D4A2-7FE2-A3E3BB36F6C8}" v="1365" dt="2025-09-26T10:54:06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8C57F297-F429-BE85-D37C-520386C46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DEBBD8DE-1F23-E17C-B396-4AD70F7E0D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7A09A188-2017-D9B2-A764-A76481973C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6889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84A8239-CBC9-0922-A93A-2698E144D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030779A-30D4-C010-ED0E-945ACFA82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960DBB1-C639-AAF9-0034-3FEC7409E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488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6C4973-29A3-0A42-4BAE-F3A97DFDA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3B487CEE-071E-14E2-761F-0A6C1CE04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6C697CE-01FE-E9D4-C0A5-94145BE965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1670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3A34946-EC7F-11A0-D849-4B230E13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2278AAE-6490-F75F-8E6E-6AB4E7EF1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45054D8B-E807-51AB-A180-A089E8EAB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9706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7E039CAC-E682-6BD5-08B3-713C96A4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9975AAD-215D-7D6D-FD64-09533AB18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8148DFD1-3BED-479C-4155-22747DE460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8544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40DD4D8-DB68-B8CF-CF88-9978B952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86A462A-3351-1592-A084-62ED5A699B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F6D766B7-5C5D-7CFB-84F6-562483121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5208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6F6D735-158F-E797-5CEE-12866445B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4EBB98B3-2B33-A172-C2CA-C671E1BF2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4EDA9FA-6E4F-150C-C76F-0DCCF2284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0563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F0B4BBEA-B69A-0209-1EA0-224FF7874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A8C2120-7441-AC2F-E171-FE49484EE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5CE89AE-5683-CC01-C18E-8B0BD0616F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9572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ACAD50B5-F9DC-57B0-B0D8-70CA52889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D99A7E33-C735-2D9B-D353-416E33A9A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6ED1FBEB-0578-F355-62F4-D9FAA376C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7019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68C9F688-E6BA-C45A-DAB3-5D0EC220B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877F591F-3726-27B3-792F-610AB170B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B8B40AC-4350-EE9F-DE4B-07561BE71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6728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A985BD54-6C23-706A-B0F2-4CE7A42E3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695C16AA-A825-E4FD-DB89-1E6C7DEAB1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C594168C-2206-9D2B-0FF3-F13CC2C759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561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B5F7A0F8-A668-D53E-7E83-68746E9C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03E40A9C-713C-E20F-9BCB-764530BAE2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889749AC-01E4-E3A8-6E64-53830887D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614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D64BC8B9-7F53-D8F4-2CD5-7A5723D4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55830635-CC28-D2F1-5FD0-FFF1DD274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53D39987-8771-8A45-BB07-2EF7DBCB3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052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02080E50-5231-E61C-32E9-EC6C44DA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27D57BD0-1733-8A79-4B2A-0536097C36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159AF063-93EB-4A4E-01E4-0249224D3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249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1280B9FB-A4E3-1F19-3E9A-1E689501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CB13B5A5-29EF-7B58-8643-681C9A84D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78FA22BE-8A23-190D-FA85-F1200F9FBD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7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84667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687827" y="2969012"/>
            <a:ext cx="7031266" cy="212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SzPts val="1800"/>
            </a:pPr>
            <a:br>
              <a:rPr lang="en-IN" sz="4400" b="0" i="0" u="none" strike="noStrike" cap="none" dirty="0">
                <a:latin typeface="Calibri"/>
                <a:ea typeface="Calibri"/>
                <a:cs typeface="Calibri"/>
              </a:rPr>
            </a:br>
            <a:r>
              <a:rPr lang="en-I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LIBRARY DATABASE </a:t>
            </a:r>
            <a:endParaRPr lang="en-US" sz="4400">
              <a:solidFill>
                <a:schemeClr val="dk1"/>
              </a:solidFill>
              <a:ea typeface="Calibri"/>
            </a:endParaRPr>
          </a:p>
          <a:p>
            <a:pPr algn="ctr">
              <a:buSzPts val="1800"/>
            </a:pPr>
            <a:r>
              <a:rPr lang="en-IN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lang="en-US" sz="44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54FB950-B009-D22B-2601-FF4ED629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09DC04-3F9D-15CF-A2BB-0D917CAF2328}"/>
              </a:ext>
            </a:extLst>
          </p:cNvPr>
          <p:cNvSpPr txBox="1"/>
          <p:nvPr/>
        </p:nvSpPr>
        <p:spPr>
          <a:xfrm>
            <a:off x="683079" y="730704"/>
            <a:ext cx="10648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3.  Retrieve the names of all borrowers who do not have any books checked out.</a:t>
            </a:r>
            <a:endParaRPr lang="en-US" dirty="0"/>
          </a:p>
        </p:txBody>
      </p: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BC32DCD-2230-DFF8-A8EB-286935FE3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73" y="1786591"/>
            <a:ext cx="10242048" cy="1254263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BCDB0CA3-4ABD-9201-1DC6-38312DFF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33" y="3429377"/>
            <a:ext cx="36004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1398CD8-24F0-72BE-23E8-5B46AD436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6FB50E-EC2D-ED5D-FD51-C7FE1DD414DE}"/>
              </a:ext>
            </a:extLst>
          </p:cNvPr>
          <p:cNvSpPr txBox="1"/>
          <p:nvPr/>
        </p:nvSpPr>
        <p:spPr>
          <a:xfrm>
            <a:off x="683079" y="730704"/>
            <a:ext cx="106489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4.  For each book that is loaned out from the "Sharpstown" branch and whose Due Date is 2/3/18, retrieve the book title, the borrower's name, and the borrower's address. </a:t>
            </a:r>
            <a:endParaRPr lang="en-US" dirty="0"/>
          </a:p>
          <a:p>
            <a:endParaRPr lang="en-US" sz="2400" dirty="0">
              <a:latin typeface="Calibri"/>
            </a:endParaRPr>
          </a:p>
        </p:txBody>
      </p:sp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598B51AF-114D-1154-4C59-7AF7AD48E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4" y="1983299"/>
            <a:ext cx="8331597" cy="1889420"/>
          </a:xfrm>
          <a:prstGeom prst="rect">
            <a:avLst/>
          </a:prstGeom>
        </p:spPr>
      </p:pic>
      <p:pic>
        <p:nvPicPr>
          <p:cNvPr id="4" name="Picture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3373EA34-560C-C71C-04C0-90F668BE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54" y="4091820"/>
            <a:ext cx="9053466" cy="17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57228F7D-96A8-4D22-ACBE-966B5666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3794FA-70EF-1002-E924-91628B2BF51D}"/>
              </a:ext>
            </a:extLst>
          </p:cNvPr>
          <p:cNvSpPr txBox="1"/>
          <p:nvPr/>
        </p:nvSpPr>
        <p:spPr>
          <a:xfrm>
            <a:off x="683079" y="730704"/>
            <a:ext cx="106489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5.  For each library branch, retrieve the branch name and the total number of books loaned out from that branch.</a:t>
            </a:r>
            <a:endParaRPr lang="en-US" dirty="0"/>
          </a:p>
          <a:p>
            <a:pPr marL="457200" indent="-457200">
              <a:buAutoNum type="arabicPeriod"/>
            </a:pPr>
            <a:endParaRPr lang="en-US" sz="2400" dirty="0">
              <a:latin typeface="Calibri"/>
            </a:endParaRPr>
          </a:p>
        </p:txBody>
      </p:sp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964BDBEB-CA1D-16DA-DC3C-A5E8759B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8" y="1831495"/>
            <a:ext cx="10093972" cy="1480899"/>
          </a:xfrm>
          <a:prstGeom prst="rect">
            <a:avLst/>
          </a:prstGeom>
        </p:spPr>
      </p:pic>
      <p:pic>
        <p:nvPicPr>
          <p:cNvPr id="4" name="Picture 3" descr="A black rectangular box with white text&#10;&#10;AI-generated content may be incorrect.">
            <a:extLst>
              <a:ext uri="{FF2B5EF4-FFF2-40B4-BE49-F238E27FC236}">
                <a16:creationId xmlns:a16="http://schemas.microsoft.com/office/drawing/2014/main" id="{D461C927-2C1C-A36F-9834-A2CA1F601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55" y="3612359"/>
            <a:ext cx="65722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3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AE3F4B6D-5E87-555F-D637-AAF658F79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3A5B3-78C1-C724-E227-3ABFF51FBCB9}"/>
              </a:ext>
            </a:extLst>
          </p:cNvPr>
          <p:cNvSpPr txBox="1"/>
          <p:nvPr/>
        </p:nvSpPr>
        <p:spPr>
          <a:xfrm>
            <a:off x="683079" y="730704"/>
            <a:ext cx="106489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6.  Retrieve the names, addresses, and number of books checked out for all borrowers who have more than five books checked out.</a:t>
            </a:r>
            <a:endParaRPr lang="en-US"/>
          </a:p>
          <a:p>
            <a:pPr marL="457200" indent="-457200">
              <a:buAutoNum type="arabicPeriod"/>
            </a:pPr>
            <a:endParaRPr lang="en-US" sz="2400" dirty="0">
              <a:latin typeface="Calibri"/>
            </a:endParaRPr>
          </a:p>
        </p:txBody>
      </p:sp>
      <p:pic>
        <p:nvPicPr>
          <p:cNvPr id="3" name="Picture 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E0FCA963-BEEA-39BE-B5E8-DE4BFF2E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4" y="1933811"/>
            <a:ext cx="9974276" cy="1500571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6DE9174-EB80-333E-FCCC-F68CFA53B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17" y="3725154"/>
            <a:ext cx="7938947" cy="14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92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3DF27BF-C9CC-B896-6882-D703E0ADD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36B32B-C358-4068-8E2F-C3598EBB8767}"/>
              </a:ext>
            </a:extLst>
          </p:cNvPr>
          <p:cNvSpPr txBox="1"/>
          <p:nvPr/>
        </p:nvSpPr>
        <p:spPr>
          <a:xfrm>
            <a:off x="683079" y="730704"/>
            <a:ext cx="106489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7.  For each book authored by "Stephen King", retrieve the title and the number of copies owned by the library branch whose name is "Central".</a:t>
            </a:r>
            <a:endParaRPr lang="en-US" dirty="0"/>
          </a:p>
          <a:p>
            <a:pPr marL="457200" indent="-457200">
              <a:buAutoNum type="arabicPeriod"/>
            </a:pPr>
            <a:endParaRPr lang="en-US" sz="2400" dirty="0">
              <a:latin typeface="Calibri"/>
            </a:endParaRPr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8B9D3A2-FF54-0B65-7119-95401976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54" y="1929862"/>
            <a:ext cx="8117941" cy="1911862"/>
          </a:xfrm>
          <a:prstGeom prst="rect">
            <a:avLst/>
          </a:prstGeom>
        </p:spPr>
      </p:pic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D54F68B9-BD72-C54E-DC9C-5EB2B9437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6" y="4074248"/>
            <a:ext cx="6400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63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048A033-6CDF-853A-2618-99C260EC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D406A6-36A6-CC49-7806-648973A4BE06}"/>
              </a:ext>
            </a:extLst>
          </p:cNvPr>
          <p:cNvSpPr txBox="1"/>
          <p:nvPr/>
        </p:nvSpPr>
        <p:spPr>
          <a:xfrm>
            <a:off x="3000375" y="598714"/>
            <a:ext cx="61994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72828"/>
                </a:solidFill>
                <a:latin typeface="Calibri"/>
              </a:rPr>
              <a:t>KEY FINDINGS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5460C4-1C53-EBDD-6BB4-FD114196B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3833"/>
              </p:ext>
            </p:extLst>
          </p:nvPr>
        </p:nvGraphicFramePr>
        <p:xfrm>
          <a:off x="884464" y="1715589"/>
          <a:ext cx="10435141" cy="3657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00085">
                  <a:extLst>
                    <a:ext uri="{9D8B030D-6E8A-4147-A177-3AD203B41FA5}">
                      <a16:colId xmlns:a16="http://schemas.microsoft.com/office/drawing/2014/main" val="1951717754"/>
                    </a:ext>
                  </a:extLst>
                </a:gridCol>
                <a:gridCol w="7935056">
                  <a:extLst>
                    <a:ext uri="{9D8B030D-6E8A-4147-A177-3AD203B41FA5}">
                      <a16:colId xmlns:a16="http://schemas.microsoft.com/office/drawing/2014/main" val="2783068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Key Finding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159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Most Prolific Author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J.K. Rowling holds the highest number of book entries in the collection.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41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Total Book Copies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400 copies are distributed across all library branches.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22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Top Borrowers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Tom Li, Angela Thompson, and Michael Horford are the most active borrowers.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02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Branch with Largest Inventory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Sharpstown branch holds the largest inventory with 100 copies.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311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Unique Titles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The library database contains 20 unique book titles.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459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Borrowing Behavior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Most borrowers check out a diverse range of over 7 books on average.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497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Circulation Status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All book titles are currently loaned out; none remain unloaned.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816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Overdue Books Monitoring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Detailed records highlight borrowers with overdue books, underscoring the need for follow-up.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951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Publisher Contribution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Bloomsbury and DAW Books are major contributors to the library’s inventory.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2740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68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9F40308-96C0-9CD5-7D19-AF76980EC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F589B9-D0F4-E701-EDE7-E286F0D855CD}"/>
              </a:ext>
            </a:extLst>
          </p:cNvPr>
          <p:cNvSpPr txBox="1"/>
          <p:nvPr/>
        </p:nvSpPr>
        <p:spPr>
          <a:xfrm>
            <a:off x="3000375" y="639535"/>
            <a:ext cx="61994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libri"/>
              </a:rPr>
              <a:t>RECOMMENDATIONS</a:t>
            </a:r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17244A-B9A5-D543-14A7-2A3EFEB43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445803"/>
              </p:ext>
            </p:extLst>
          </p:nvPr>
        </p:nvGraphicFramePr>
        <p:xfrm>
          <a:off x="1631346" y="1773374"/>
          <a:ext cx="8935334" cy="3261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0756">
                  <a:extLst>
                    <a:ext uri="{9D8B030D-6E8A-4147-A177-3AD203B41FA5}">
                      <a16:colId xmlns:a16="http://schemas.microsoft.com/office/drawing/2014/main" val="3768167349"/>
                    </a:ext>
                  </a:extLst>
                </a:gridCol>
                <a:gridCol w="6794578">
                  <a:extLst>
                    <a:ext uri="{9D8B030D-6E8A-4147-A177-3AD203B41FA5}">
                      <a16:colId xmlns:a16="http://schemas.microsoft.com/office/drawing/2014/main" val="2780689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Recommendation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30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Automated Overdue Alerts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Set up automated reminders for borrowers to return books on time and reduce overdue circulation.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110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Optimize Inventory Distribution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Redistribute book copies among branches to balance demand and increase resource accessibility.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495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Expand and Diversify Collection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Acquire more titles from popular authors and diverse genres to cater to varied reader interests.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003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Enhance Borrower Engagement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Offer personalized recommendations and loyalty programs for frequent borrowers to boost usage.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055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Strengthen Data Management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Perform regular data audits and cleansing to maintain accuracy and integrity.</a:t>
                      </a: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305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908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3730" y="1857552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741136" y="2507343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7FCBA-F4D2-C388-16E1-F9948589BC0E}"/>
              </a:ext>
            </a:extLst>
          </p:cNvPr>
          <p:cNvSpPr txBox="1"/>
          <p:nvPr/>
        </p:nvSpPr>
        <p:spPr>
          <a:xfrm>
            <a:off x="741588" y="4694464"/>
            <a:ext cx="6845753" cy="126188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Libre Baskerville"/>
              </a:rPr>
              <a:t>GROUP MEMBERS :-</a:t>
            </a:r>
            <a:endParaRPr lang="en-US" sz="2800" dirty="0">
              <a:solidFill>
                <a:srgbClr val="FF0000"/>
              </a:solidFill>
              <a:latin typeface="Calibri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/>
              </a:rPr>
              <a:t>  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GANGA PRATHYUSHA SAMIREDDY</a:t>
            </a:r>
          </a:p>
          <a:p>
            <a:r>
              <a:rPr lang="en-US" sz="2400" dirty="0">
                <a:solidFill>
                  <a:schemeClr val="tx1"/>
                </a:solidFill>
                <a:latin typeface="Calibri"/>
              </a:rPr>
              <a:t>       KRISHNA VENKATA RAO MUMMIDI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8C3B316-11A4-0A9B-236A-B3C66F49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on books&#10;&#10;AI-generated content may be incorrect.">
            <a:extLst>
              <a:ext uri="{FF2B5EF4-FFF2-40B4-BE49-F238E27FC236}">
                <a16:creationId xmlns:a16="http://schemas.microsoft.com/office/drawing/2014/main" id="{73CCE54A-734B-7B55-70DB-E072AAE781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78" t="2078" r="4950" b="1558"/>
          <a:stretch>
            <a:fillRect/>
          </a:stretch>
        </p:blipFill>
        <p:spPr>
          <a:xfrm>
            <a:off x="2716436" y="1032630"/>
            <a:ext cx="6794209" cy="5048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89584-C825-6439-10CF-E6908D754374}"/>
              </a:ext>
            </a:extLst>
          </p:cNvPr>
          <p:cNvSpPr txBox="1"/>
          <p:nvPr/>
        </p:nvSpPr>
        <p:spPr>
          <a:xfrm>
            <a:off x="2365375" y="296333"/>
            <a:ext cx="750418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LIBRARY DATABASE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7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6B82BE53-A8DD-DA46-754F-4E8E6C9E0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BDF158-A186-5AA9-A6E3-E7C2D95C30E9}"/>
              </a:ext>
            </a:extLst>
          </p:cNvPr>
          <p:cNvSpPr txBox="1"/>
          <p:nvPr/>
        </p:nvSpPr>
        <p:spPr>
          <a:xfrm>
            <a:off x="3000375" y="585106"/>
            <a:ext cx="619941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72828"/>
                </a:solidFill>
                <a:latin typeface="Calibri"/>
              </a:rPr>
              <a:t>PROBLEM STATEMENT</a:t>
            </a:r>
            <a:endParaRPr lang="en-US">
              <a:solidFill>
                <a:srgbClr val="F7282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8EE510-E90B-A8EE-A1D5-72E64394D438}"/>
              </a:ext>
            </a:extLst>
          </p:cNvPr>
          <p:cNvSpPr txBox="1"/>
          <p:nvPr/>
        </p:nvSpPr>
        <p:spPr>
          <a:xfrm>
            <a:off x="1483178" y="1564821"/>
            <a:ext cx="9233808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2400" dirty="0">
                <a:latin typeface="Calibri"/>
              </a:rPr>
              <a:t>Libraries face challenges in managing collections and monitoring borrower activity due to manual systems or outdated software, leading to issues like misplaced books and sluggish searches. </a:t>
            </a:r>
            <a:endParaRPr lang="en-US"/>
          </a:p>
          <a:p>
            <a:pPr marL="342900" indent="-342900" algn="just">
              <a:buChar char="•"/>
            </a:pPr>
            <a:endParaRPr lang="en-US" sz="2400" dirty="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</a:rPr>
              <a:t>A comprehensive digital library database management system is needed to streamline cataloging, automate transactions, and offer insightful data analysis. This would improve resource utilization and user experience.</a:t>
            </a:r>
            <a:endParaRPr lang="en-US">
              <a:latin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4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A846286-71B1-83DF-0782-E3C9C3A96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032E3-9C89-EA92-9419-E642DB3372FF}"/>
              </a:ext>
            </a:extLst>
          </p:cNvPr>
          <p:cNvSpPr txBox="1"/>
          <p:nvPr/>
        </p:nvSpPr>
        <p:spPr>
          <a:xfrm>
            <a:off x="2667000" y="585107"/>
            <a:ext cx="66620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72828"/>
                </a:solidFill>
                <a:latin typeface="Calibri"/>
              </a:rPr>
              <a:t>INTRODUCTION</a:t>
            </a:r>
            <a:endParaRPr lang="en-US">
              <a:solidFill>
                <a:srgbClr val="F7282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08890F-1916-AC42-9C8D-114F1E7B4980}"/>
              </a:ext>
            </a:extLst>
          </p:cNvPr>
          <p:cNvSpPr txBox="1"/>
          <p:nvPr/>
        </p:nvSpPr>
        <p:spPr>
          <a:xfrm>
            <a:off x="1381124" y="1564821"/>
            <a:ext cx="9437914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Char char="•"/>
            </a:pPr>
            <a:r>
              <a:rPr lang="en-US" sz="2400" dirty="0">
                <a:latin typeface="Calibri"/>
              </a:rPr>
              <a:t>A library database management system is designed to streamline and automate the intricate operations of contemporary libraries.</a:t>
            </a:r>
            <a:endParaRPr lang="en-US"/>
          </a:p>
          <a:p>
            <a:pPr marL="342900" indent="-342900" algn="just">
              <a:buChar char="•"/>
            </a:pPr>
            <a:endParaRPr lang="en-US" sz="2400" dirty="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</a:rPr>
              <a:t>By organizing, storing, and managing information pertaining to books, borrowers, library branches, and transactions in a structured and efficient manner, this system guarantees reliable cataloging, expedited book searches, automated lending processes, and effective resource tracking.</a:t>
            </a:r>
            <a:endParaRPr lang="en-US" sz="2400">
              <a:latin typeface="Calibri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78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59DE4DC-E137-D641-6844-52E28912E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E7C7EF-6362-F982-4F3B-DF6C649E6ACB}"/>
              </a:ext>
            </a:extLst>
          </p:cNvPr>
          <p:cNvSpPr txBox="1"/>
          <p:nvPr/>
        </p:nvSpPr>
        <p:spPr>
          <a:xfrm>
            <a:off x="4721678" y="408214"/>
            <a:ext cx="243023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72828"/>
                </a:solidFill>
                <a:latin typeface="Calibri"/>
              </a:rPr>
              <a:t>ER DIAGRAM</a:t>
            </a:r>
          </a:p>
        </p:txBody>
      </p:sp>
      <p:pic>
        <p:nvPicPr>
          <p:cNvPr id="2" name="Picture 1" descr="A diagram of a library&#10;&#10;AI-generated content may be incorrect.">
            <a:extLst>
              <a:ext uri="{FF2B5EF4-FFF2-40B4-BE49-F238E27FC236}">
                <a16:creationId xmlns:a16="http://schemas.microsoft.com/office/drawing/2014/main" id="{25235158-3003-FB6E-083A-E75006E8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13" y="994833"/>
            <a:ext cx="8305211" cy="50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04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9055A575-8C89-9B2F-60CB-D3D74D41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A0353B-B90A-AF93-3012-62C6AC504C5E}"/>
              </a:ext>
            </a:extLst>
          </p:cNvPr>
          <p:cNvSpPr txBox="1"/>
          <p:nvPr/>
        </p:nvSpPr>
        <p:spPr>
          <a:xfrm>
            <a:off x="5238750" y="517071"/>
            <a:ext cx="14913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rgbClr val="F72828"/>
                </a:solidFill>
                <a:latin typeface="Calibri"/>
              </a:rPr>
              <a:t>TABLES</a:t>
            </a:r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7C6A9821-125A-AD8C-1179-C9ED003F6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" y="1865539"/>
            <a:ext cx="4840061" cy="1208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08CAC-4623-CEBC-BC96-3760F93C073F}"/>
              </a:ext>
            </a:extLst>
          </p:cNvPr>
          <p:cNvSpPr txBox="1"/>
          <p:nvPr/>
        </p:nvSpPr>
        <p:spPr>
          <a:xfrm>
            <a:off x="1680482" y="120423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Publisher Table</a:t>
            </a:r>
            <a:endParaRPr lang="en-US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1EEE36-7831-2E34-7A82-1690A456A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75" y="4132725"/>
            <a:ext cx="4834648" cy="1342418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D984E3C4-9639-42F9-F45B-62DE81FEE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665" y="1972317"/>
            <a:ext cx="5407431" cy="996207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627A9861-28E6-6ED4-0A1E-E66BBE5A2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654" y="4130651"/>
            <a:ext cx="5438979" cy="9889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B3CBF1-B454-AA9E-33CD-BA9D035187E3}"/>
              </a:ext>
            </a:extLst>
          </p:cNvPr>
          <p:cNvSpPr txBox="1"/>
          <p:nvPr/>
        </p:nvSpPr>
        <p:spPr>
          <a:xfrm>
            <a:off x="7447064" y="120514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Library Branch Table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2A200-A2F3-D025-3A08-31C8339477E7}"/>
              </a:ext>
            </a:extLst>
          </p:cNvPr>
          <p:cNvSpPr txBox="1"/>
          <p:nvPr/>
        </p:nvSpPr>
        <p:spPr>
          <a:xfrm>
            <a:off x="1680723" y="3631659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Borrower Table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E4C11-11B3-57AD-5D46-AA870E4C285A}"/>
              </a:ext>
            </a:extLst>
          </p:cNvPr>
          <p:cNvSpPr txBox="1"/>
          <p:nvPr/>
        </p:nvSpPr>
        <p:spPr>
          <a:xfrm>
            <a:off x="7447064" y="343170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Authors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3AC9FA2E-5437-443C-178C-66E5D0EE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FB93A0-4965-394F-A789-7C0199E11256}"/>
              </a:ext>
            </a:extLst>
          </p:cNvPr>
          <p:cNvSpPr txBox="1"/>
          <p:nvPr/>
        </p:nvSpPr>
        <p:spPr>
          <a:xfrm>
            <a:off x="5238750" y="517071"/>
            <a:ext cx="149134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dirty="0">
                <a:solidFill>
                  <a:srgbClr val="F72828"/>
                </a:solidFill>
                <a:latin typeface="Calibri"/>
              </a:rPr>
              <a:t>TABLES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6344A4-E26E-EB5F-6332-05658CC54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0" y="2044899"/>
            <a:ext cx="5087702" cy="1275405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4479DB-C44E-FB22-9E29-89673E5FE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952" y="2155345"/>
            <a:ext cx="4712804" cy="1054641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E7CC5E-7D8E-D60F-A2BF-E803A3B3D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468" y="4212545"/>
            <a:ext cx="4873152" cy="1572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B044B8-4F8A-70FD-2CE7-65B68BD9C33C}"/>
              </a:ext>
            </a:extLst>
          </p:cNvPr>
          <p:cNvSpPr txBox="1"/>
          <p:nvPr/>
        </p:nvSpPr>
        <p:spPr>
          <a:xfrm>
            <a:off x="1557825" y="1364525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Books 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423E1-8292-990F-DF7B-480B54D16DEC}"/>
              </a:ext>
            </a:extLst>
          </p:cNvPr>
          <p:cNvSpPr txBox="1"/>
          <p:nvPr/>
        </p:nvSpPr>
        <p:spPr>
          <a:xfrm>
            <a:off x="7548344" y="136452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Book Copies 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2F4D5-F151-B5F9-9A29-1733F27C50C6}"/>
              </a:ext>
            </a:extLst>
          </p:cNvPr>
          <p:cNvSpPr txBox="1"/>
          <p:nvPr/>
        </p:nvSpPr>
        <p:spPr>
          <a:xfrm>
            <a:off x="4723319" y="381144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latin typeface="Calibri"/>
              </a:rPr>
              <a:t>Book Loans Table</a:t>
            </a:r>
          </a:p>
        </p:txBody>
      </p:sp>
    </p:spTree>
    <p:extLst>
      <p:ext uri="{BB962C8B-B14F-4D97-AF65-F5344CB8AC3E}">
        <p14:creationId xmlns:p14="http://schemas.microsoft.com/office/powerpoint/2010/main" val="103907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7ABE66F-302F-D4CD-F009-82745FFEA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8C1619-EECD-184B-F18F-3EEEC59E837E}"/>
              </a:ext>
            </a:extLst>
          </p:cNvPr>
          <p:cNvSpPr txBox="1"/>
          <p:nvPr/>
        </p:nvSpPr>
        <p:spPr>
          <a:xfrm>
            <a:off x="683079" y="730704"/>
            <a:ext cx="106489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alibri"/>
              </a:rPr>
              <a:t>How many copies of the book titled "The Lost Tribe" are owned by the library branch whose name is "Sharpstown"?</a:t>
            </a:r>
            <a:endParaRPr lang="en-US"/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EB871E7-7FF3-0315-A2E5-8F4E61979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43" y="1714590"/>
            <a:ext cx="8041532" cy="1534817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1A93E1-E740-B0EE-C609-0107A972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27" y="3584643"/>
            <a:ext cx="39433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8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AD033F2-4962-CDFA-BB7D-9D44482F2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110D9D-E7BF-CCEF-E40F-58F4213A85E7}"/>
              </a:ext>
            </a:extLst>
          </p:cNvPr>
          <p:cNvSpPr txBox="1"/>
          <p:nvPr/>
        </p:nvSpPr>
        <p:spPr>
          <a:xfrm>
            <a:off x="683079" y="730704"/>
            <a:ext cx="106489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2.  How many copies of the book titled "The Lost Tribe" are owned by each library branch?</a:t>
            </a:r>
            <a:endParaRPr lang="en-US" dirty="0"/>
          </a:p>
          <a:p>
            <a:endParaRPr lang="en-US" sz="2400" dirty="0">
              <a:latin typeface="Calibri"/>
            </a:endParaRPr>
          </a:p>
        </p:txBody>
      </p:sp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BE1F6FFC-CF26-57ED-2279-8CC0AB4FC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19" y="1797299"/>
            <a:ext cx="8236085" cy="1636721"/>
          </a:xfrm>
          <a:prstGeom prst="rect">
            <a:avLst/>
          </a:prstGeom>
        </p:spPr>
      </p:pic>
      <p:pic>
        <p:nvPicPr>
          <p:cNvPr id="4" name="Picture 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CCE5F6E2-75AF-0C3B-8DE4-41EF55F5C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22" y="3631079"/>
            <a:ext cx="4937193" cy="18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7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revision>450</cp:revision>
  <dcterms:created xsi:type="dcterms:W3CDTF">2021-02-16T05:19:01Z</dcterms:created>
  <dcterms:modified xsi:type="dcterms:W3CDTF">2025-09-27T12:02:42Z</dcterms:modified>
</cp:coreProperties>
</file>